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7"/>
  </p:notesMasterIdLst>
  <p:sldIdLst>
    <p:sldId id="569" r:id="rId11"/>
    <p:sldId id="257" r:id="rId12"/>
    <p:sldId id="515" r:id="rId13"/>
    <p:sldId id="574" r:id="rId14"/>
    <p:sldId id="565" r:id="rId15"/>
    <p:sldId id="337" r:id="rId16"/>
    <p:sldId id="625" r:id="rId17"/>
    <p:sldId id="626" r:id="rId18"/>
    <p:sldId id="614" r:id="rId19"/>
    <p:sldId id="615" r:id="rId20"/>
    <p:sldId id="400" r:id="rId21"/>
    <p:sldId id="593" r:id="rId22"/>
    <p:sldId id="345" r:id="rId23"/>
    <p:sldId id="476" r:id="rId24"/>
    <p:sldId id="621" r:id="rId25"/>
    <p:sldId id="559" r:id="rId26"/>
    <p:sldId id="561" r:id="rId27"/>
    <p:sldId id="563" r:id="rId28"/>
    <p:sldId id="562" r:id="rId29"/>
    <p:sldId id="566" r:id="rId30"/>
    <p:sldId id="291" r:id="rId31"/>
    <p:sldId id="616" r:id="rId32"/>
    <p:sldId id="600" r:id="rId33"/>
    <p:sldId id="522" r:id="rId34"/>
    <p:sldId id="605" r:id="rId35"/>
    <p:sldId id="523" r:id="rId36"/>
    <p:sldId id="549" r:id="rId37"/>
    <p:sldId id="524" r:id="rId38"/>
    <p:sldId id="568" r:id="rId39"/>
    <p:sldId id="578" r:id="rId40"/>
    <p:sldId id="577" r:id="rId41"/>
    <p:sldId id="628" r:id="rId42"/>
    <p:sldId id="622" r:id="rId43"/>
    <p:sldId id="579" r:id="rId44"/>
    <p:sldId id="619" r:id="rId45"/>
    <p:sldId id="620" r:id="rId46"/>
    <p:sldId id="581" r:id="rId47"/>
    <p:sldId id="582" r:id="rId48"/>
    <p:sldId id="623" r:id="rId49"/>
    <p:sldId id="584" r:id="rId50"/>
    <p:sldId id="585" r:id="rId51"/>
    <p:sldId id="624" r:id="rId52"/>
    <p:sldId id="587" r:id="rId53"/>
    <p:sldId id="588" r:id="rId54"/>
    <p:sldId id="592" r:id="rId55"/>
    <p:sldId id="572" r:id="rId56"/>
    <p:sldId id="513" r:id="rId57"/>
    <p:sldId id="511" r:id="rId58"/>
    <p:sldId id="552" r:id="rId59"/>
    <p:sldId id="617" r:id="rId60"/>
    <p:sldId id="535" r:id="rId61"/>
    <p:sldId id="555" r:id="rId62"/>
    <p:sldId id="536" r:id="rId63"/>
    <p:sldId id="567" r:id="rId64"/>
    <p:sldId id="627" r:id="rId65"/>
    <p:sldId id="332" r:id="rId66"/>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6"/>
    <p:restoredTop sz="86387"/>
  </p:normalViewPr>
  <p:slideViewPr>
    <p:cSldViewPr snapToGrid="0" snapToObjects="1">
      <p:cViewPr varScale="1">
        <p:scale>
          <a:sx n="161" d="100"/>
          <a:sy n="161" d="100"/>
        </p:scale>
        <p:origin x="200" y="488"/>
      </p:cViewPr>
      <p:guideLst>
        <p:guide orient="horz" pos="2682"/>
        <p:guide pos="3878"/>
      </p:guideLst>
    </p:cSldViewPr>
  </p:slideViewPr>
  <p:outlineViewPr>
    <p:cViewPr>
      <p:scale>
        <a:sx n="33" d="100"/>
        <a:sy n="33" d="100"/>
      </p:scale>
      <p:origin x="0" y="-13216"/>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11/25/21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flow cell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2021-11-25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57482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8"/>
          <a:stretch>
            <a:fillRect/>
          </a:stretch>
        </p:blipFill>
        <p:spPr>
          <a:xfrm>
            <a:off x="6678000" y="648000"/>
            <a:ext cx="2214000" cy="715460"/>
          </a:xfrm>
          <a:prstGeom prst="rect">
            <a:avLst/>
          </a:prstGeom>
        </p:spPr>
      </p:pic>
      <p:pic>
        <p:nvPicPr>
          <p:cNvPr id="7" name="Picture 6"/>
          <p:cNvPicPr>
            <a:picLocks/>
          </p:cNvPicPr>
          <p:nvPr/>
        </p:nvPicPr>
        <p:blipFill rotWithShape="1">
          <a:blip r:embed="rId9">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 id="2147483723" r:id="rId6"/>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a:t>
            </a:r>
            <a:r>
              <a:rPr lang="en-US"/>
              <a:t>efficient access </a:t>
            </a:r>
            <a:r>
              <a:rPr lang="en-US" dirty="0"/>
              <a:t>to the file</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28017"/>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252000" y="2012543"/>
            <a:ext cx="8608741" cy="2431435"/>
          </a:xfrm>
          <a:prstGeom prst="rect">
            <a:avLst/>
          </a:prstGeom>
        </p:spPr>
        <p:txBody>
          <a:bodyPr wrap="square">
            <a:spAutoFit/>
          </a:bodyPr>
          <a:lstStyle/>
          <a:p>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fileformat</a:t>
            </a:r>
            <a:r>
              <a:rPr lang="sv-SE" sz="800" dirty="0">
                <a:latin typeface="Courier New" panose="02070309020205020404" pitchFamily="49" charset="0"/>
                <a:cs typeface="Courier New" panose="02070309020205020404" pitchFamily="49" charset="0"/>
              </a:rPr>
              <a:t>=VCFv4.2</a:t>
            </a:r>
          </a:p>
          <a:p>
            <a:r>
              <a:rPr lang="sv-SE" sz="800" dirty="0">
                <a:latin typeface="Courier New" panose="02070309020205020404" pitchFamily="49" charset="0"/>
                <a:cs typeface="Courier New" panose="02070309020205020404" pitchFamily="49" charset="0"/>
              </a:rPr>
              <a:t>##FILTER=&lt;ID=</a:t>
            </a:r>
            <a:r>
              <a:rPr lang="sv-SE" sz="800" dirty="0" err="1">
                <a:latin typeface="Courier New" panose="02070309020205020404" pitchFamily="49" charset="0"/>
                <a:cs typeface="Courier New" panose="02070309020205020404" pitchFamily="49" charset="0"/>
              </a:rPr>
              <a:t>LowQual,Description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Low</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quality</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AD,Number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R,Type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Allelic</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depths</a:t>
            </a:r>
            <a:r>
              <a:rPr lang="sv-SE" sz="800" dirty="0">
                <a:latin typeface="Courier New" panose="02070309020205020404" pitchFamily="49" charset="0"/>
                <a:cs typeface="Courier New" panose="02070309020205020404" pitchFamily="49" charset="0"/>
              </a:rPr>
              <a:t> for the ref and alt </a:t>
            </a:r>
            <a:r>
              <a:rPr lang="sv-SE" sz="800" dirty="0" err="1">
                <a:latin typeface="Courier New" panose="02070309020205020404" pitchFamily="49" charset="0"/>
                <a:cs typeface="Courier New" panose="02070309020205020404" pitchFamily="49" charset="0"/>
              </a:rPr>
              <a:t>alleles</a:t>
            </a:r>
            <a:r>
              <a:rPr lang="sv-SE" sz="800" dirty="0">
                <a:latin typeface="Courier New" panose="02070309020205020404" pitchFamily="49" charset="0"/>
                <a:cs typeface="Courier New" panose="02070309020205020404" pitchFamily="49" charset="0"/>
              </a:rPr>
              <a:t> in the order </a:t>
            </a:r>
            <a:r>
              <a:rPr lang="sv-SE" sz="800" dirty="0" err="1">
                <a:latin typeface="Courier New" panose="02070309020205020404" pitchFamily="49" charset="0"/>
                <a:cs typeface="Courier New" panose="02070309020205020404" pitchFamily="49" charset="0"/>
              </a:rPr>
              <a:t>listed</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DP,Number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Approximate</a:t>
            </a:r>
            <a:r>
              <a:rPr lang="sv-SE" sz="800" dirty="0">
                <a:latin typeface="Courier New" panose="02070309020205020404" pitchFamily="49" charset="0"/>
                <a:cs typeface="Courier New" panose="02070309020205020404" pitchFamily="49" charset="0"/>
              </a:rPr>
              <a:t> read </a:t>
            </a:r>
            <a:r>
              <a:rPr lang="sv-SE" sz="800" dirty="0" err="1">
                <a:latin typeface="Courier New" panose="02070309020205020404" pitchFamily="49" charset="0"/>
                <a:cs typeface="Courier New" panose="02070309020205020404" pitchFamily="49" charset="0"/>
              </a:rPr>
              <a:t>depth</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reads</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with</a:t>
            </a:r>
            <a:r>
              <a:rPr lang="sv-SE" sz="800" dirty="0">
                <a:latin typeface="Courier New" panose="02070309020205020404" pitchFamily="49" charset="0"/>
                <a:cs typeface="Courier New" panose="02070309020205020404" pitchFamily="49" charset="0"/>
              </a:rPr>
              <a:t> MQ=255 or </a:t>
            </a:r>
            <a:r>
              <a:rPr lang="sv-SE" sz="800" dirty="0" err="1">
                <a:latin typeface="Courier New" panose="02070309020205020404" pitchFamily="49" charset="0"/>
                <a:cs typeface="Courier New" panose="02070309020205020404" pitchFamily="49" charset="0"/>
              </a:rPr>
              <a:t>with</a:t>
            </a:r>
            <a:r>
              <a:rPr lang="sv-SE" sz="800" dirty="0">
                <a:latin typeface="Courier New" panose="02070309020205020404" pitchFamily="49" charset="0"/>
                <a:cs typeface="Courier New" panose="02070309020205020404" pitchFamily="49" charset="0"/>
              </a:rPr>
              <a:t> bad mates </a:t>
            </a:r>
            <a:r>
              <a:rPr lang="sv-SE" sz="800" dirty="0" err="1">
                <a:latin typeface="Courier New" panose="02070309020205020404" pitchFamily="49" charset="0"/>
                <a:cs typeface="Courier New" panose="02070309020205020404" pitchFamily="49" charset="0"/>
              </a:rPr>
              <a:t>are</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filtered</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GT,Number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String,Description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Genotype</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AC,Number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count</a:t>
            </a:r>
            <a:r>
              <a:rPr lang="sv-SE" sz="800" dirty="0">
                <a:latin typeface="Courier New" panose="02070309020205020404" pitchFamily="49" charset="0"/>
                <a:cs typeface="Courier New" panose="02070309020205020404" pitchFamily="49" charset="0"/>
              </a:rPr>
              <a:t> in </a:t>
            </a:r>
            <a:r>
              <a:rPr lang="sv-SE" sz="800" dirty="0" err="1">
                <a:latin typeface="Courier New" panose="02070309020205020404" pitchFamily="49" charset="0"/>
                <a:cs typeface="Courier New" panose="02070309020205020404" pitchFamily="49" charset="0"/>
              </a:rPr>
              <a:t>genotypes</a:t>
            </a:r>
            <a:r>
              <a:rPr lang="sv-SE" sz="800" dirty="0">
                <a:latin typeface="Courier New" panose="02070309020205020404" pitchFamily="49" charset="0"/>
                <a:cs typeface="Courier New" panose="02070309020205020404" pitchFamily="49" charset="0"/>
              </a:rPr>
              <a:t>, for </a:t>
            </a:r>
            <a:r>
              <a:rPr lang="sv-SE" sz="800" dirty="0" err="1">
                <a:latin typeface="Courier New" panose="02070309020205020404" pitchFamily="49" charset="0"/>
                <a:cs typeface="Courier New" panose="02070309020205020404" pitchFamily="49" charset="0"/>
              </a:rPr>
              <a:t>each</a:t>
            </a:r>
            <a:r>
              <a:rPr lang="sv-SE" sz="800" dirty="0">
                <a:latin typeface="Courier New" panose="02070309020205020404" pitchFamily="49" charset="0"/>
                <a:cs typeface="Courier New" panose="02070309020205020404" pitchFamily="49" charset="0"/>
              </a:rPr>
              <a:t> ALT </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in the same order as </a:t>
            </a:r>
            <a:r>
              <a:rPr lang="sv-SE" sz="800" dirty="0" err="1">
                <a:latin typeface="Courier New" panose="02070309020205020404" pitchFamily="49" charset="0"/>
                <a:cs typeface="Courier New" panose="02070309020205020404" pitchFamily="49" charset="0"/>
              </a:rPr>
              <a:t>listed</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AF,Number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Float,Description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Frequency</a:t>
            </a:r>
            <a:r>
              <a:rPr lang="sv-SE" sz="800" dirty="0">
                <a:latin typeface="Courier New" panose="02070309020205020404" pitchFamily="49" charset="0"/>
                <a:cs typeface="Courier New" panose="02070309020205020404" pitchFamily="49" charset="0"/>
              </a:rPr>
              <a:t>, for </a:t>
            </a:r>
            <a:r>
              <a:rPr lang="sv-SE" sz="800" dirty="0" err="1">
                <a:latin typeface="Courier New" panose="02070309020205020404" pitchFamily="49" charset="0"/>
                <a:cs typeface="Courier New" panose="02070309020205020404" pitchFamily="49" charset="0"/>
              </a:rPr>
              <a:t>each</a:t>
            </a:r>
            <a:r>
              <a:rPr lang="sv-SE" sz="800" dirty="0">
                <a:latin typeface="Courier New" panose="02070309020205020404" pitchFamily="49" charset="0"/>
                <a:cs typeface="Courier New" panose="02070309020205020404" pitchFamily="49" charset="0"/>
              </a:rPr>
              <a:t> ALT </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in the same order as </a:t>
            </a:r>
            <a:r>
              <a:rPr lang="sv-SE" sz="800" dirty="0" err="1">
                <a:latin typeface="Courier New" panose="02070309020205020404" pitchFamily="49" charset="0"/>
                <a:cs typeface="Courier New" panose="02070309020205020404" pitchFamily="49" charset="0"/>
              </a:rPr>
              <a:t>listed</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AN,Number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="Total </a:t>
            </a:r>
            <a:r>
              <a:rPr lang="sv-SE" sz="800" dirty="0" err="1">
                <a:latin typeface="Courier New" panose="02070309020205020404" pitchFamily="49" charset="0"/>
                <a:cs typeface="Courier New" panose="02070309020205020404" pitchFamily="49" charset="0"/>
              </a:rPr>
              <a:t>number</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of</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alleles</a:t>
            </a:r>
            <a:r>
              <a:rPr lang="sv-SE" sz="800" dirty="0">
                <a:latin typeface="Courier New" panose="02070309020205020404" pitchFamily="49" charset="0"/>
                <a:cs typeface="Courier New" panose="02070309020205020404" pitchFamily="49" charset="0"/>
              </a:rPr>
              <a:t> in </a:t>
            </a:r>
            <a:r>
              <a:rPr lang="sv-SE" sz="800" dirty="0" err="1">
                <a:latin typeface="Courier New" panose="02070309020205020404" pitchFamily="49" charset="0"/>
                <a:cs typeface="Courier New" panose="02070309020205020404" pitchFamily="49" charset="0"/>
              </a:rPr>
              <a:t>called</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genotypes</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contig</a:t>
            </a:r>
            <a:r>
              <a:rPr lang="sv-SE" sz="800" dirty="0">
                <a:latin typeface="Courier New" panose="02070309020205020404" pitchFamily="49" charset="0"/>
                <a:cs typeface="Courier New" panose="02070309020205020404" pitchFamily="49" charset="0"/>
              </a:rPr>
              <a:t>=&lt;ID=2,length=243199373&gt;</a:t>
            </a:r>
          </a:p>
          <a:p>
            <a:r>
              <a:rPr lang="sv-SE" sz="800" dirty="0">
                <a:latin typeface="Courier New" panose="02070309020205020404" pitchFamily="49" charset="0"/>
                <a:cs typeface="Courier New" panose="02070309020205020404" pitchFamily="49" charset="0"/>
              </a:rPr>
              <a:t>##source=</a:t>
            </a:r>
            <a:r>
              <a:rPr lang="sv-SE" sz="800" dirty="0" err="1">
                <a:latin typeface="Courier New" panose="02070309020205020404" pitchFamily="49" charset="0"/>
                <a:cs typeface="Courier New" panose="02070309020205020404" pitchFamily="49" charset="0"/>
              </a:rPr>
              <a:t>HaplotypeCaller</a:t>
            </a:r>
            <a:endParaRPr lang="sv-SE" sz="800" dirty="0">
              <a:latin typeface="Courier New" panose="02070309020205020404" pitchFamily="49" charset="0"/>
              <a:cs typeface="Courier New" panose="02070309020205020404" pitchFamily="49" charset="0"/>
            </a:endParaRPr>
          </a:p>
          <a:p>
            <a:r>
              <a:rPr lang="sv-SE" sz="800" dirty="0">
                <a:latin typeface="Courier New" panose="02070309020205020404" pitchFamily="49" charset="0"/>
                <a:cs typeface="Courier New" panose="02070309020205020404" pitchFamily="49" charset="0"/>
              </a:rPr>
              <a:t>#CHROM  POS     	 ID      REF     ALT     QUAL    FILTER  	INFO    	FORMAT  	HG00097</a:t>
            </a:r>
          </a:p>
          <a:p>
            <a:r>
              <a:rPr lang="en-GB" sz="800" dirty="0">
                <a:latin typeface="Courier New" panose="02070309020205020404" pitchFamily="49" charset="0"/>
                <a:cs typeface="Courier New" panose="02070309020205020404" pitchFamily="49" charset="0"/>
              </a:rPr>
              <a:t>2       136220992       .       G       GT      30.64   .       AC=1;AF=0.500;AN=2	GT:AD:DP	0/1:3,2:5</a:t>
            </a:r>
          </a:p>
          <a:p>
            <a:r>
              <a:rPr lang="en-GB" sz="800" dirty="0">
                <a:latin typeface="Courier New" panose="02070309020205020404" pitchFamily="49" charset="0"/>
                <a:cs typeface="Courier New" panose="02070309020205020404" pitchFamily="49" charset="0"/>
              </a:rPr>
              <a:t>2       136226814       .       GAC     G       44.60   .       AC=1;AF=0.500;AN=2	GT:AD:DP	0/1:4,2:6</a:t>
            </a:r>
          </a:p>
          <a:p>
            <a:r>
              <a:rPr lang="en-GB" sz="800" dirty="0">
                <a:latin typeface="Courier New" panose="02070309020205020404" pitchFamily="49" charset="0"/>
                <a:cs typeface="Courier New" panose="02070309020205020404" pitchFamily="49" charset="0"/>
              </a:rPr>
              <a:t>2       136234279       .       C       T       102.60  .       AC=1;AF=0.500;AN=2	GT:AD:DP	0/1:3,4:7</a:t>
            </a:r>
          </a:p>
          <a:p>
            <a:r>
              <a:rPr lang="en-GB" sz="8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800" dirty="0">
                <a:latin typeface="Courier New" panose="02070309020205020404" pitchFamily="49" charset="0"/>
                <a:cs typeface="Courier New" panose="02070309020205020404" pitchFamily="49" charset="0"/>
              </a:rPr>
              <a:t>    136263277       .       T       A       148.60  .       AC=1;AF=0.500;AN=2	GT:AD:DP	0/1:8,5:13</a:t>
            </a:r>
          </a:p>
          <a:p>
            <a:r>
              <a:rPr lang="en-GB" sz="800" dirty="0">
                <a:latin typeface="Courier New" panose="02070309020205020404" pitchFamily="49" charset="0"/>
                <a:cs typeface="Courier New" panose="02070309020205020404" pitchFamily="49" charset="0"/>
              </a:rPr>
              <a:t>…</a:t>
            </a:r>
          </a:p>
          <a:p>
            <a:r>
              <a:rPr lang="en-GB" sz="800" dirty="0">
                <a:latin typeface="Courier New" panose="02070309020205020404" pitchFamily="49" charset="0"/>
                <a:cs typeface="Courier New" panose="02070309020205020404" pitchFamily="49" charset="0"/>
              </a:rPr>
              <a:t>…</a:t>
            </a:r>
          </a:p>
          <a:p>
            <a:endParaRPr lang="en-GB" sz="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30</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32</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252000" y="2006275"/>
            <a:ext cx="8892000" cy="2431435"/>
          </a:xfrm>
          <a:prstGeom prst="rect">
            <a:avLst/>
          </a:prstGeom>
        </p:spPr>
        <p:txBody>
          <a:bodyPr wrap="square">
            <a:spAutoFit/>
          </a:bodyPr>
          <a:lstStyle/>
          <a:p>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fileformat</a:t>
            </a:r>
            <a:r>
              <a:rPr lang="en-GB" sz="800" dirty="0">
                <a:latin typeface="Courier New" panose="02070309020205020404" pitchFamily="49" charset="0"/>
                <a:cs typeface="Courier New" panose="02070309020205020404" pitchFamily="49" charset="0"/>
              </a:rPr>
              <a:t>=VCFv4.2</a:t>
            </a:r>
          </a:p>
          <a:p>
            <a:r>
              <a:rPr lang="en-GB" sz="800" dirty="0">
                <a:latin typeface="Courier New" panose="02070309020205020404" pitchFamily="49" charset="0"/>
                <a:cs typeface="Courier New" panose="02070309020205020404" pitchFamily="49" charset="0"/>
              </a:rPr>
              <a:t>##ALT=&lt;ID=</a:t>
            </a:r>
            <a:r>
              <a:rPr lang="en-GB" sz="800" dirty="0" err="1">
                <a:latin typeface="Courier New" panose="02070309020205020404" pitchFamily="49" charset="0"/>
                <a:cs typeface="Courier New" panose="02070309020205020404" pitchFamily="49" charset="0"/>
              </a:rPr>
              <a:t>NON_REF,Description</a:t>
            </a:r>
            <a:r>
              <a:rPr lang="en-GB" sz="800" dirty="0">
                <a:latin typeface="Courier New" panose="02070309020205020404" pitchFamily="49" charset="0"/>
                <a:cs typeface="Courier New" panose="02070309020205020404" pitchFamily="49" charset="0"/>
              </a:rPr>
              <a:t>="Represents any possible alternative allele at this location"&gt;</a:t>
            </a:r>
          </a:p>
          <a:p>
            <a:r>
              <a:rPr lang="en-GB" sz="800" dirty="0">
                <a:latin typeface="Courier New" panose="02070309020205020404" pitchFamily="49" charset="0"/>
                <a:cs typeface="Courier New" panose="02070309020205020404" pitchFamily="49" charset="0"/>
              </a:rPr>
              <a:t>##FILTER=&lt;ID=</a:t>
            </a:r>
            <a:r>
              <a:rPr lang="en-GB" sz="800" dirty="0" err="1">
                <a:latin typeface="Courier New" panose="02070309020205020404" pitchFamily="49" charset="0"/>
                <a:cs typeface="Courier New" panose="02070309020205020404" pitchFamily="49" charset="0"/>
              </a:rPr>
              <a:t>LowQual,Description</a:t>
            </a:r>
            <a:r>
              <a:rPr lang="en-GB" sz="800" dirty="0">
                <a:latin typeface="Courier New" panose="02070309020205020404" pitchFamily="49" charset="0"/>
                <a:cs typeface="Courier New" panose="02070309020205020404" pitchFamily="49" charset="0"/>
              </a:rPr>
              <a:t>="Low quality"&gt;</a:t>
            </a:r>
          </a:p>
          <a:p>
            <a:r>
              <a:rPr lang="en-GB" sz="800" dirty="0">
                <a:latin typeface="Courier New" panose="02070309020205020404" pitchFamily="49" charset="0"/>
                <a:cs typeface="Courier New" panose="02070309020205020404" pitchFamily="49" charset="0"/>
              </a:rPr>
              <a:t>##FORMAT=&lt;ID=</a:t>
            </a:r>
            <a:r>
              <a:rPr lang="en-GB" sz="800" dirty="0" err="1">
                <a:latin typeface="Courier New" panose="02070309020205020404" pitchFamily="49" charset="0"/>
                <a:cs typeface="Courier New" panose="02070309020205020404" pitchFamily="49" charset="0"/>
              </a:rPr>
              <a:t>AD,Number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R,Type</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Integer,Description</a:t>
            </a:r>
            <a:r>
              <a:rPr lang="en-GB" sz="800" dirty="0">
                <a:latin typeface="Courier New" panose="02070309020205020404" pitchFamily="49" charset="0"/>
                <a:cs typeface="Courier New" panose="02070309020205020404" pitchFamily="49" charset="0"/>
              </a:rPr>
              <a:t>="Allelic depths for the ref and alt alleles in the order listed"&gt;</a:t>
            </a:r>
          </a:p>
          <a:p>
            <a:r>
              <a:rPr lang="en-GB" sz="800" dirty="0">
                <a:latin typeface="Courier New" panose="02070309020205020404" pitchFamily="49" charset="0"/>
                <a:cs typeface="Courier New" panose="02070309020205020404" pitchFamily="49" charset="0"/>
              </a:rPr>
              <a:t>##FORMAT=&lt;ID=</a:t>
            </a:r>
            <a:r>
              <a:rPr lang="en-GB" sz="800" dirty="0" err="1">
                <a:latin typeface="Courier New" panose="02070309020205020404" pitchFamily="49" charset="0"/>
                <a:cs typeface="Courier New" panose="02070309020205020404" pitchFamily="49" charset="0"/>
              </a:rPr>
              <a:t>DP,Number</a:t>
            </a:r>
            <a:r>
              <a:rPr lang="en-GB" sz="800" dirty="0">
                <a:latin typeface="Courier New" panose="02070309020205020404" pitchFamily="49" charset="0"/>
                <a:cs typeface="Courier New" panose="02070309020205020404" pitchFamily="49" charset="0"/>
              </a:rPr>
              <a:t>=1,Type=</a:t>
            </a:r>
            <a:r>
              <a:rPr lang="en-GB" sz="800" dirty="0" err="1">
                <a:latin typeface="Courier New" panose="02070309020205020404" pitchFamily="49" charset="0"/>
                <a:cs typeface="Courier New" panose="02070309020205020404" pitchFamily="49" charset="0"/>
              </a:rPr>
              <a:t>Integer,Description</a:t>
            </a:r>
            <a:r>
              <a:rPr lang="en-GB" sz="800" dirty="0">
                <a:latin typeface="Courier New" panose="02070309020205020404" pitchFamily="49" charset="0"/>
                <a:cs typeface="Courier New" panose="02070309020205020404" pitchFamily="49" charset="0"/>
              </a:rPr>
              <a:t>="Approximate read depth (reads with MQ=255 or with bad mates are filtered)"&gt;</a:t>
            </a:r>
          </a:p>
          <a:p>
            <a:r>
              <a:rPr lang="en-GB" sz="800" dirty="0">
                <a:latin typeface="Courier New" panose="02070309020205020404" pitchFamily="49" charset="0"/>
                <a:cs typeface="Courier New" panose="02070309020205020404" pitchFamily="49" charset="0"/>
              </a:rPr>
              <a:t>##FORMAT=&lt;ID=</a:t>
            </a:r>
            <a:r>
              <a:rPr lang="en-GB" sz="800" dirty="0" err="1">
                <a:latin typeface="Courier New" panose="02070309020205020404" pitchFamily="49" charset="0"/>
                <a:cs typeface="Courier New" panose="02070309020205020404" pitchFamily="49" charset="0"/>
              </a:rPr>
              <a:t>GT,Number</a:t>
            </a:r>
            <a:r>
              <a:rPr lang="en-GB" sz="800" dirty="0">
                <a:latin typeface="Courier New" panose="02070309020205020404" pitchFamily="49" charset="0"/>
                <a:cs typeface="Courier New" panose="02070309020205020404" pitchFamily="49" charset="0"/>
              </a:rPr>
              <a:t>=1,Type=</a:t>
            </a:r>
            <a:r>
              <a:rPr lang="en-GB" sz="800" dirty="0" err="1">
                <a:latin typeface="Courier New" panose="02070309020205020404" pitchFamily="49" charset="0"/>
                <a:cs typeface="Courier New" panose="02070309020205020404" pitchFamily="49" charset="0"/>
              </a:rPr>
              <a:t>String,Description</a:t>
            </a:r>
            <a:r>
              <a:rPr lang="en-GB" sz="800" dirty="0">
                <a:latin typeface="Courier New" panose="02070309020205020404" pitchFamily="49" charset="0"/>
                <a:cs typeface="Courier New" panose="02070309020205020404" pitchFamily="49" charset="0"/>
              </a:rPr>
              <a:t>="Genotype"&gt;</a:t>
            </a:r>
          </a:p>
          <a:p>
            <a:r>
              <a:rPr lang="en-GB" sz="800" dirty="0">
                <a:latin typeface="Courier New" panose="02070309020205020404" pitchFamily="49" charset="0"/>
                <a:cs typeface="Courier New" panose="02070309020205020404" pitchFamily="49" charset="0"/>
              </a:rPr>
              <a:t>##INFO=&lt;ID=</a:t>
            </a:r>
            <a:r>
              <a:rPr lang="en-GB" sz="800" dirty="0" err="1">
                <a:latin typeface="Courier New" panose="02070309020205020404" pitchFamily="49" charset="0"/>
                <a:cs typeface="Courier New" panose="02070309020205020404" pitchFamily="49" charset="0"/>
              </a:rPr>
              <a:t>AC,Number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A,Type</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Integer,Description</a:t>
            </a:r>
            <a:r>
              <a:rPr lang="en-GB" sz="800" dirty="0">
                <a:latin typeface="Courier New" panose="02070309020205020404" pitchFamily="49" charset="0"/>
                <a:cs typeface="Courier New" panose="02070309020205020404" pitchFamily="49" charset="0"/>
              </a:rPr>
              <a:t>="Allele count in genotypes, for each ALT allele, in the same order as listed"&gt;</a:t>
            </a:r>
          </a:p>
          <a:p>
            <a:r>
              <a:rPr lang="en-GB" sz="800" dirty="0">
                <a:latin typeface="Courier New" panose="02070309020205020404" pitchFamily="49" charset="0"/>
                <a:cs typeface="Courier New" panose="02070309020205020404" pitchFamily="49" charset="0"/>
              </a:rPr>
              <a:t>##INFO=&lt;ID=</a:t>
            </a:r>
            <a:r>
              <a:rPr lang="en-GB" sz="800" dirty="0" err="1">
                <a:latin typeface="Courier New" panose="02070309020205020404" pitchFamily="49" charset="0"/>
                <a:cs typeface="Courier New" panose="02070309020205020404" pitchFamily="49" charset="0"/>
              </a:rPr>
              <a:t>AF,Number</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A,Type</a:t>
            </a:r>
            <a:r>
              <a:rPr lang="en-GB" sz="800" dirty="0">
                <a:latin typeface="Courier New" panose="02070309020205020404" pitchFamily="49" charset="0"/>
                <a:cs typeface="Courier New" panose="02070309020205020404" pitchFamily="49" charset="0"/>
              </a:rPr>
              <a:t>=</a:t>
            </a:r>
            <a:r>
              <a:rPr lang="en-GB" sz="800" dirty="0" err="1">
                <a:latin typeface="Courier New" panose="02070309020205020404" pitchFamily="49" charset="0"/>
                <a:cs typeface="Courier New" panose="02070309020205020404" pitchFamily="49" charset="0"/>
              </a:rPr>
              <a:t>Float,Description</a:t>
            </a:r>
            <a:r>
              <a:rPr lang="en-GB" sz="800" dirty="0">
                <a:latin typeface="Courier New" panose="02070309020205020404" pitchFamily="49" charset="0"/>
                <a:cs typeface="Courier New" panose="02070309020205020404" pitchFamily="49" charset="0"/>
              </a:rPr>
              <a:t>="Allele Frequency, for each ALT allele, in the same order as listed"&gt;</a:t>
            </a:r>
          </a:p>
          <a:p>
            <a:r>
              <a:rPr lang="en-GB" sz="800" dirty="0">
                <a:latin typeface="Courier New" panose="02070309020205020404" pitchFamily="49" charset="0"/>
                <a:cs typeface="Courier New" panose="02070309020205020404" pitchFamily="49" charset="0"/>
              </a:rPr>
              <a:t>##INFO=&lt;ID=</a:t>
            </a:r>
            <a:r>
              <a:rPr lang="en-GB" sz="800" dirty="0" err="1">
                <a:latin typeface="Courier New" panose="02070309020205020404" pitchFamily="49" charset="0"/>
                <a:cs typeface="Courier New" panose="02070309020205020404" pitchFamily="49" charset="0"/>
              </a:rPr>
              <a:t>AN,Number</a:t>
            </a:r>
            <a:r>
              <a:rPr lang="en-GB" sz="800" dirty="0">
                <a:latin typeface="Courier New" panose="02070309020205020404" pitchFamily="49" charset="0"/>
                <a:cs typeface="Courier New" panose="02070309020205020404" pitchFamily="49" charset="0"/>
              </a:rPr>
              <a:t>=1,Type=</a:t>
            </a:r>
            <a:r>
              <a:rPr lang="en-GB" sz="800" dirty="0" err="1">
                <a:latin typeface="Courier New" panose="02070309020205020404" pitchFamily="49" charset="0"/>
                <a:cs typeface="Courier New" panose="02070309020205020404" pitchFamily="49" charset="0"/>
              </a:rPr>
              <a:t>Integer,Description</a:t>
            </a:r>
            <a:r>
              <a:rPr lang="en-GB" sz="800" dirty="0">
                <a:latin typeface="Courier New" panose="02070309020205020404" pitchFamily="49" charset="0"/>
                <a:cs typeface="Courier New" panose="02070309020205020404" pitchFamily="49" charset="0"/>
              </a:rPr>
              <a:t>="Total number of alleles in called genotypes"&gt;</a:t>
            </a:r>
          </a:p>
          <a:p>
            <a:r>
              <a:rPr lang="en-GB" sz="800" dirty="0">
                <a:latin typeface="Courier New" panose="02070309020205020404" pitchFamily="49" charset="0"/>
                <a:cs typeface="Courier New" panose="02070309020205020404" pitchFamily="49" charset="0"/>
              </a:rPr>
              <a:t>##contig=&lt;ID=2,length=243199373&gt;</a:t>
            </a:r>
          </a:p>
          <a:p>
            <a:r>
              <a:rPr lang="en-GB" sz="800" dirty="0">
                <a:latin typeface="Courier New" panose="02070309020205020404" pitchFamily="49" charset="0"/>
                <a:cs typeface="Courier New" panose="02070309020205020404" pitchFamily="49" charset="0"/>
              </a:rPr>
              <a:t>##source=</a:t>
            </a:r>
            <a:r>
              <a:rPr lang="en-GB" sz="800" dirty="0" err="1">
                <a:latin typeface="Courier New" panose="02070309020205020404" pitchFamily="49" charset="0"/>
                <a:cs typeface="Courier New" panose="02070309020205020404" pitchFamily="49" charset="0"/>
              </a:rPr>
              <a:t>CombineGVCFs</a:t>
            </a:r>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##source=</a:t>
            </a:r>
            <a:r>
              <a:rPr lang="en-GB" sz="800" dirty="0" err="1">
                <a:latin typeface="Courier New" panose="02070309020205020404" pitchFamily="49" charset="0"/>
                <a:cs typeface="Courier New" panose="02070309020205020404" pitchFamily="49" charset="0"/>
              </a:rPr>
              <a:t>GenotypeGVCFs</a:t>
            </a:r>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##source=</a:t>
            </a:r>
            <a:r>
              <a:rPr lang="en-GB" sz="800" dirty="0" err="1">
                <a:latin typeface="Courier New" panose="02070309020205020404" pitchFamily="49" charset="0"/>
                <a:cs typeface="Courier New" panose="02070309020205020404" pitchFamily="49" charset="0"/>
              </a:rPr>
              <a:t>HaplotypeCaller</a:t>
            </a:r>
            <a:endParaRPr lang="en-GB" sz="800" dirty="0">
              <a:latin typeface="Courier New" panose="02070309020205020404" pitchFamily="49" charset="0"/>
              <a:cs typeface="Courier New" panose="02070309020205020404" pitchFamily="49" charset="0"/>
            </a:endParaRPr>
          </a:p>
          <a:p>
            <a:r>
              <a:rPr lang="en-GB" sz="800" dirty="0">
                <a:latin typeface="Courier New" panose="02070309020205020404" pitchFamily="49" charset="0"/>
                <a:cs typeface="Courier New" panose="02070309020205020404" pitchFamily="49" charset="0"/>
              </a:rPr>
              <a:t>#CHROM  POS     	ID      REF     ALT     QUAL    FILTER  	INFO    	   FORMAT  	HG00097 	HG00100 	HG00101</a:t>
            </a:r>
          </a:p>
          <a:p>
            <a:r>
              <a:rPr lang="en-GB" sz="800" dirty="0">
                <a:latin typeface="Courier New" panose="02070309020205020404" pitchFamily="49" charset="0"/>
                <a:cs typeface="Courier New" panose="02070309020205020404" pitchFamily="49" charset="0"/>
              </a:rPr>
              <a:t>2       136045826       .       G       A       167.26  .       AC=1;AF=0.167;AN=6	  GT:AD:DP	0/0:8,0:8	0/0:13,0:13	0/1:1,5:6</a:t>
            </a:r>
          </a:p>
          <a:p>
            <a:r>
              <a:rPr lang="en-GB" sz="800" dirty="0">
                <a:latin typeface="Courier New" panose="02070309020205020404" pitchFamily="49" charset="0"/>
                <a:cs typeface="Courier New" panose="02070309020205020404" pitchFamily="49" charset="0"/>
              </a:rPr>
              <a:t>2       136046443       .       CGT     C       129.27  .       AC=3;AF=0.500;AN=6	  GT:AD:DP	0/0:8,0:8	0/1:3,1:4	1/1:0,4:4</a:t>
            </a:r>
          </a:p>
          <a:p>
            <a:r>
              <a:rPr lang="en-GB" sz="800" dirty="0">
                <a:latin typeface="Courier New" panose="02070309020205020404" pitchFamily="49" charset="0"/>
                <a:cs typeface="Courier New" panose="02070309020205020404" pitchFamily="49" charset="0"/>
              </a:rPr>
              <a:t>2       136047387       .       T       C       186.27  .       AC=1;AF=0.167;AN=6	  GT:AD:DP	0/0:6,0:6	0/0:16,0:16	0/1:4,6:10</a:t>
            </a:r>
          </a:p>
          <a:p>
            <a:r>
              <a:rPr lang="en-GB" sz="800" dirty="0">
                <a:latin typeface="Courier New" panose="02070309020205020404" pitchFamily="49" charset="0"/>
                <a:cs typeface="Courier New" panose="02070309020205020404" pitchFamily="49" charset="0"/>
              </a:rPr>
              <a:t>2       136048649       .       C       G       127.26  .       AC=1;AF=0.167;AN=6	  GT:AD:DP	0/0:13,0:13	0/0:9,0:9	0/1:1,4:5</a:t>
            </a:r>
          </a:p>
          <a:p>
            <a:r>
              <a:rPr lang="en-GB" sz="8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6390253" y="3295185"/>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234002" y="3300761"/>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129976" y="3300761"/>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discussion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52</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a:t>
            </a:r>
            <a:r>
              <a:rPr lang="en-US" sz="2400" dirty="0"/>
              <a:t> write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41753</TotalTime>
  <Words>5086</Words>
  <Application>Microsoft Macintosh PowerPoint</Application>
  <PresentationFormat>Bildspel på skärmen (4:3)</PresentationFormat>
  <Paragraphs>468</Paragraphs>
  <Slides>56</Slides>
  <Notes>36</Notes>
  <HiddenSlides>0</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56</vt:i4>
      </vt:variant>
    </vt:vector>
  </HeadingPairs>
  <TitlesOfParts>
    <vt:vector size="75"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Basic 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PowerPoint-presentation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504</cp:revision>
  <cp:lastPrinted>2021-05-16T08:12:46Z</cp:lastPrinted>
  <dcterms:created xsi:type="dcterms:W3CDTF">2017-01-13T10:12:06Z</dcterms:created>
  <dcterms:modified xsi:type="dcterms:W3CDTF">2021-11-25T13:38:56Z</dcterms:modified>
</cp:coreProperties>
</file>